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273" r:id="rId4"/>
    <p:sldId id="284" r:id="rId5"/>
    <p:sldId id="298" r:id="rId6"/>
    <p:sldId id="306" r:id="rId7"/>
    <p:sldId id="300" r:id="rId8"/>
    <p:sldId id="309" r:id="rId9"/>
    <p:sldId id="297" r:id="rId10"/>
    <p:sldId id="301" r:id="rId11"/>
    <p:sldId id="307" r:id="rId12"/>
    <p:sldId id="287" r:id="rId13"/>
    <p:sldId id="308" r:id="rId14"/>
    <p:sldId id="303" r:id="rId15"/>
    <p:sldId id="285" r:id="rId16"/>
    <p:sldId id="292" r:id="rId17"/>
    <p:sldId id="293" r:id="rId18"/>
    <p:sldId id="296" r:id="rId19"/>
    <p:sldId id="302" r:id="rId20"/>
    <p:sldId id="304" r:id="rId21"/>
    <p:sldId id="310" r:id="rId22"/>
    <p:sldId id="312" r:id="rId23"/>
    <p:sldId id="286" r:id="rId24"/>
    <p:sldId id="313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8"/>
    <a:srgbClr val="00EFEB"/>
    <a:srgbClr val="031F73"/>
    <a:srgbClr val="5A9CD5"/>
    <a:srgbClr val="0432FF"/>
    <a:srgbClr val="D3DFF0"/>
    <a:srgbClr val="00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4"/>
    <p:restoredTop sz="94710"/>
  </p:normalViewPr>
  <p:slideViewPr>
    <p:cSldViewPr snapToGrid="0" snapToObjects="1">
      <p:cViewPr varScale="1">
        <p:scale>
          <a:sx n="85" d="100"/>
          <a:sy n="85" d="100"/>
        </p:scale>
        <p:origin x="20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31DB1-B97C-3548-9648-FD202BFA26AB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B3D25-6842-0642-BA0B-6DF38E6F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4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0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8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0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84CF0-811D-5747-99B3-C1D6B36E268E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DC789-252E-9F48-A6AF-F2B86B149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(null)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(null)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(null)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(null)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(null)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(null)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(null)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doi.org/10.1371/journal.pntd.000412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590" y="2275840"/>
            <a:ext cx="11967410" cy="2209601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72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7200" i="1" dirty="0">
              <a:solidFill>
                <a:srgbClr val="031F73"/>
              </a:solidFill>
              <a:latin typeface="Courier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590" y="5770649"/>
            <a:ext cx="9144000" cy="1087351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Shaun Keegan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Institute of Integrative Biology, University of Liverpool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5BC94-901E-404F-AEBB-B014CE5E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82" y="129541"/>
            <a:ext cx="3229036" cy="159119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97CCD8-F24F-DD40-B871-C00208C0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64" y="6057770"/>
            <a:ext cx="2208739" cy="5131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ED7039-563B-AD4D-B43D-1C689DE58006}"/>
              </a:ext>
            </a:extLst>
          </p:cNvPr>
          <p:cNvSpPr txBox="1">
            <a:spLocks/>
          </p:cNvSpPr>
          <p:nvPr/>
        </p:nvSpPr>
        <p:spPr>
          <a:xfrm>
            <a:off x="305738" y="1720735"/>
            <a:ext cx="3351862" cy="555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Post-EEID Workshop:</a:t>
            </a:r>
            <a:endParaRPr lang="en-US" sz="2800" i="1" dirty="0">
              <a:solidFill>
                <a:srgbClr val="031F73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6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Plotting your Point Patten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4" y="2079696"/>
            <a:ext cx="5762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(”…")</a:t>
            </a: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BU_data.csv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header = T)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coords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data$Long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data$Lat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as.ppp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coords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win)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plot(win)</a:t>
            </a: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points(pp)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32243-63A0-B944-99EE-4208D0F47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584" y="1755648"/>
            <a:ext cx="5115046" cy="39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Overlaying your Infection Point Patten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4" y="2079696"/>
            <a:ext cx="5762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coordsINF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datInf$Long,datInf$Lat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as.ppp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coordsINF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win)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col = "red")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FD291-8CC5-A04F-9FA5-367CC6962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10" y="1785628"/>
            <a:ext cx="5112000" cy="39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5" y="2079697"/>
            <a:ext cx="43873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will investigate some initial density plots: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dens.loc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density(pp)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density(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=c(2,1))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dens.loc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62AB4-6408-D640-A003-9690C5D0AA5F}"/>
              </a:ext>
            </a:extLst>
          </p:cNvPr>
          <p:cNvSpPr/>
          <p:nvPr/>
        </p:nvSpPr>
        <p:spPr>
          <a:xfrm>
            <a:off x="7566036" y="3551870"/>
            <a:ext cx="3207895" cy="389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F3882-4D8B-8B41-AFDF-58514F486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936" y="979145"/>
            <a:ext cx="4281177" cy="258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C57B0-BD50-9043-8B33-AB0CAB5C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128" y="3704377"/>
            <a:ext cx="4295985" cy="25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5" y="2079697"/>
            <a:ext cx="52501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will investigate some initial density plots: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dens.loc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points(pp, col = 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lightblue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"*")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points(pp, col = 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lightblue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"*")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46FB26-1987-334C-A115-50DCE8B514E4}"/>
              </a:ext>
            </a:extLst>
          </p:cNvPr>
          <p:cNvSpPr/>
          <p:nvPr/>
        </p:nvSpPr>
        <p:spPr>
          <a:xfrm>
            <a:off x="7566036" y="3551870"/>
            <a:ext cx="3207895" cy="389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047CB-3388-7B4C-AA68-4C5C395A3498}"/>
              </a:ext>
            </a:extLst>
          </p:cNvPr>
          <p:cNvSpPr/>
          <p:nvPr/>
        </p:nvSpPr>
        <p:spPr>
          <a:xfrm>
            <a:off x="7566036" y="3551870"/>
            <a:ext cx="3207895" cy="389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3C29D8-331F-D241-8C67-187BD610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936" y="979145"/>
            <a:ext cx="4281177" cy="25899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27FFA-AA17-DF4C-8B5D-59FCF4929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128" y="3704377"/>
            <a:ext cx="4295985" cy="259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EED6B-53FF-0941-925B-B2E261C27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936" y="985900"/>
            <a:ext cx="4281177" cy="2576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6C7B2-1F91-4A41-8E28-0DF2667B1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878" y="3704377"/>
            <a:ext cx="4285293" cy="25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D6C7B2-1F91-4A41-8E28-0DF2667B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000" y="975321"/>
            <a:ext cx="4358113" cy="2628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5" y="2079697"/>
            <a:ext cx="650049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will investigate some initial density plots: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dens.inf.sigma1 &lt;- density(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plot(dens.inf.sigma1)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points(pp, col = 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lightblue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"*")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dens.inf.sigma2 &lt;- density(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     sigma =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bw.ppl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plot(dens.inf.sigma2)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points(pp, col = 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lightblue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"*")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AE1479-DDC5-B84C-A07D-6D7CDAC0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001" y="3613193"/>
            <a:ext cx="4430929" cy="27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9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sp>
        <p:nvSpPr>
          <p:cNvPr id="3" name="TextBox 2"/>
          <p:cNvSpPr txBox="1"/>
          <p:nvPr/>
        </p:nvSpPr>
        <p:spPr>
          <a:xfrm>
            <a:off x="304801" y="2267712"/>
            <a:ext cx="72325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/>
              <a:t>This is a popular technique for analysing correlation in spatial point patterns.</a:t>
            </a:r>
          </a:p>
          <a:p>
            <a:pPr marL="285750" indent="-285750">
              <a:buFont typeface="Arial" charset="0"/>
              <a:buChar char="•"/>
            </a:pPr>
            <a:endParaRPr lang="en-GB" sz="2400" dirty="0"/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Proposed by Brian Ripley in 1977.</a:t>
            </a:r>
          </a:p>
          <a:p>
            <a:pPr marL="285750" indent="-285750">
              <a:buFont typeface="Arial" charset="0"/>
              <a:buChar char="•"/>
            </a:pPr>
            <a:endParaRPr lang="en-GB" sz="2400" b="1" dirty="0"/>
          </a:p>
          <a:p>
            <a:pPr marL="285750" indent="-285750">
              <a:buFont typeface="Arial" charset="0"/>
              <a:buChar char="•"/>
            </a:pPr>
            <a:r>
              <a:rPr lang="en-GB" sz="2400" b="1" dirty="0"/>
              <a:t>In a nutshell: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400" dirty="0"/>
              <a:t>K(r) is the average number of neighbours of a typical point divided by the average number of points per unit area, or the intensity.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A6F55-AE15-354D-B21E-2579BEAD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471" y="946461"/>
            <a:ext cx="3368456" cy="5125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8512BC-084E-5C44-8F64-7BD543C5C1FD}"/>
              </a:ext>
            </a:extLst>
          </p:cNvPr>
          <p:cNvSpPr txBox="1"/>
          <p:nvPr/>
        </p:nvSpPr>
        <p:spPr>
          <a:xfrm>
            <a:off x="7922028" y="5796200"/>
            <a:ext cx="4178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Ripley, B. D., </a:t>
            </a:r>
            <a:r>
              <a:rPr lang="en-GB" sz="1200" b="1" dirty="0"/>
              <a:t>Modelling Spatial Patterns</a:t>
            </a:r>
          </a:p>
          <a:p>
            <a:r>
              <a:rPr lang="en-GB" sz="1200" i="1" dirty="0"/>
              <a:t>Journal of the Royal Statistical Society. Series B (Methodological)</a:t>
            </a:r>
            <a:endParaRPr lang="en-GB" sz="1200" dirty="0"/>
          </a:p>
          <a:p>
            <a:r>
              <a:rPr lang="en-GB" sz="1200" dirty="0"/>
              <a:t>Vol. 39, No. 2 (1977), pp. 172-212</a:t>
            </a:r>
          </a:p>
          <a:p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28754-76B6-EE49-A00E-21C6346F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4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58B9A47D-FD09-2745-A522-7F3B1CD101A4}"/>
              </a:ext>
            </a:extLst>
          </p:cNvPr>
          <p:cNvSpPr/>
          <p:nvPr/>
        </p:nvSpPr>
        <p:spPr>
          <a:xfrm>
            <a:off x="4164676" y="2267712"/>
            <a:ext cx="3416531" cy="34747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7550B8-DEA4-4449-A5FD-9089FC229432}"/>
              </a:ext>
            </a:extLst>
          </p:cNvPr>
          <p:cNvSpPr/>
          <p:nvPr/>
        </p:nvSpPr>
        <p:spPr>
          <a:xfrm>
            <a:off x="6334298" y="259432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4107F-D562-3F4F-9EFF-476F11215731}"/>
              </a:ext>
            </a:extLst>
          </p:cNvPr>
          <p:cNvSpPr/>
          <p:nvPr/>
        </p:nvSpPr>
        <p:spPr>
          <a:xfrm>
            <a:off x="4632960" y="287709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F45674-A31A-5548-ACDC-BACBEC756619}"/>
              </a:ext>
            </a:extLst>
          </p:cNvPr>
          <p:cNvSpPr/>
          <p:nvPr/>
        </p:nvSpPr>
        <p:spPr>
          <a:xfrm>
            <a:off x="5178829" y="30779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7EC348-ACD5-954B-A704-FBE28CE95A13}"/>
              </a:ext>
            </a:extLst>
          </p:cNvPr>
          <p:cNvSpPr/>
          <p:nvPr/>
        </p:nvSpPr>
        <p:spPr>
          <a:xfrm>
            <a:off x="5999018" y="311740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3D8F9-C3F8-A54F-992C-43F5E1D2D379}"/>
              </a:ext>
            </a:extLst>
          </p:cNvPr>
          <p:cNvSpPr/>
          <p:nvPr/>
        </p:nvSpPr>
        <p:spPr>
          <a:xfrm>
            <a:off x="5198225" y="391922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2E3BD4-A20E-CA4C-9196-237021889038}"/>
              </a:ext>
            </a:extLst>
          </p:cNvPr>
          <p:cNvSpPr/>
          <p:nvPr/>
        </p:nvSpPr>
        <p:spPr>
          <a:xfrm>
            <a:off x="6107083" y="371893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86A05E-A575-EA48-8934-694216D7A4FE}"/>
              </a:ext>
            </a:extLst>
          </p:cNvPr>
          <p:cNvSpPr/>
          <p:nvPr/>
        </p:nvSpPr>
        <p:spPr>
          <a:xfrm>
            <a:off x="7207134" y="289971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4A526E-1CE3-E147-9F18-094D035FB0DE}"/>
              </a:ext>
            </a:extLst>
          </p:cNvPr>
          <p:cNvSpPr/>
          <p:nvPr/>
        </p:nvSpPr>
        <p:spPr>
          <a:xfrm>
            <a:off x="6242857" y="321199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4234-437F-924A-BD0D-251054719CC0}"/>
              </a:ext>
            </a:extLst>
          </p:cNvPr>
          <p:cNvSpPr/>
          <p:nvPr/>
        </p:nvSpPr>
        <p:spPr>
          <a:xfrm>
            <a:off x="6162501" y="5227974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D3B90F-593D-3C4B-B1BE-7C84F71E7EBB}"/>
              </a:ext>
            </a:extLst>
          </p:cNvPr>
          <p:cNvSpPr/>
          <p:nvPr/>
        </p:nvSpPr>
        <p:spPr>
          <a:xfrm>
            <a:off x="6501936" y="5273713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A41244-7AF6-6D4E-A3FC-A5B9F921C03F}"/>
              </a:ext>
            </a:extLst>
          </p:cNvPr>
          <p:cNvSpPr/>
          <p:nvPr/>
        </p:nvSpPr>
        <p:spPr>
          <a:xfrm>
            <a:off x="6359235" y="497453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9006AC-D59E-1144-9978-1BDBC2AA97C6}"/>
              </a:ext>
            </a:extLst>
          </p:cNvPr>
          <p:cNvSpPr/>
          <p:nvPr/>
        </p:nvSpPr>
        <p:spPr>
          <a:xfrm>
            <a:off x="6618314" y="4135626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09E30F-528E-A647-AFE0-157D331C9BAF}"/>
              </a:ext>
            </a:extLst>
          </p:cNvPr>
          <p:cNvSpPr/>
          <p:nvPr/>
        </p:nvSpPr>
        <p:spPr>
          <a:xfrm>
            <a:off x="5077690" y="48115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AD7F0D-03A8-B04A-93E0-F75B6D9F6914}"/>
              </a:ext>
            </a:extLst>
          </p:cNvPr>
          <p:cNvSpPr/>
          <p:nvPr/>
        </p:nvSpPr>
        <p:spPr>
          <a:xfrm>
            <a:off x="4574771" y="4077815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FAF14B-1D68-1A4A-93E6-F9A685B7BDE7}"/>
              </a:ext>
            </a:extLst>
          </p:cNvPr>
          <p:cNvSpPr/>
          <p:nvPr/>
        </p:nvSpPr>
        <p:spPr>
          <a:xfrm>
            <a:off x="5556053" y="345721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04890D-3A9B-1243-87FF-5DB76D879188}"/>
              </a:ext>
            </a:extLst>
          </p:cNvPr>
          <p:cNvSpPr/>
          <p:nvPr/>
        </p:nvSpPr>
        <p:spPr>
          <a:xfrm>
            <a:off x="5497864" y="271852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371DCD-C892-0B4E-910E-4D06E804695D}"/>
              </a:ext>
            </a:extLst>
          </p:cNvPr>
          <p:cNvSpPr/>
          <p:nvPr/>
        </p:nvSpPr>
        <p:spPr>
          <a:xfrm>
            <a:off x="6932813" y="366739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5A7278-A02E-374C-8E97-C8F9F9C37EC4}"/>
              </a:ext>
            </a:extLst>
          </p:cNvPr>
          <p:cNvSpPr/>
          <p:nvPr/>
        </p:nvSpPr>
        <p:spPr>
          <a:xfrm>
            <a:off x="5256414" y="371893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312A00-B4FB-BC4D-AA26-DC4BABA3A44A}"/>
              </a:ext>
            </a:extLst>
          </p:cNvPr>
          <p:cNvSpPr/>
          <p:nvPr/>
        </p:nvSpPr>
        <p:spPr>
          <a:xfrm>
            <a:off x="4749337" y="371271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0D083F-FF01-9249-B15C-1E8EB4F4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58B9A47D-FD09-2745-A522-7F3B1CD101A4}"/>
              </a:ext>
            </a:extLst>
          </p:cNvPr>
          <p:cNvSpPr/>
          <p:nvPr/>
        </p:nvSpPr>
        <p:spPr>
          <a:xfrm>
            <a:off x="4164676" y="2267712"/>
            <a:ext cx="3416531" cy="34747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7550B8-DEA4-4449-A5FD-9089FC229432}"/>
              </a:ext>
            </a:extLst>
          </p:cNvPr>
          <p:cNvSpPr/>
          <p:nvPr/>
        </p:nvSpPr>
        <p:spPr>
          <a:xfrm>
            <a:off x="6334298" y="259432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4107F-D562-3F4F-9EFF-476F11215731}"/>
              </a:ext>
            </a:extLst>
          </p:cNvPr>
          <p:cNvSpPr/>
          <p:nvPr/>
        </p:nvSpPr>
        <p:spPr>
          <a:xfrm>
            <a:off x="4632960" y="287709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F45674-A31A-5548-ACDC-BACBEC756619}"/>
              </a:ext>
            </a:extLst>
          </p:cNvPr>
          <p:cNvSpPr/>
          <p:nvPr/>
        </p:nvSpPr>
        <p:spPr>
          <a:xfrm>
            <a:off x="5178829" y="30779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7EC348-ACD5-954B-A704-FBE28CE95A13}"/>
              </a:ext>
            </a:extLst>
          </p:cNvPr>
          <p:cNvSpPr/>
          <p:nvPr/>
        </p:nvSpPr>
        <p:spPr>
          <a:xfrm>
            <a:off x="5999018" y="311740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3D8F9-C3F8-A54F-992C-43F5E1D2D379}"/>
              </a:ext>
            </a:extLst>
          </p:cNvPr>
          <p:cNvSpPr/>
          <p:nvPr/>
        </p:nvSpPr>
        <p:spPr>
          <a:xfrm>
            <a:off x="5198225" y="391922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2E3BD4-A20E-CA4C-9196-237021889038}"/>
              </a:ext>
            </a:extLst>
          </p:cNvPr>
          <p:cNvSpPr/>
          <p:nvPr/>
        </p:nvSpPr>
        <p:spPr>
          <a:xfrm>
            <a:off x="6107083" y="371893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86A05E-A575-EA48-8934-694216D7A4FE}"/>
              </a:ext>
            </a:extLst>
          </p:cNvPr>
          <p:cNvSpPr/>
          <p:nvPr/>
        </p:nvSpPr>
        <p:spPr>
          <a:xfrm>
            <a:off x="7207134" y="289971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4A526E-1CE3-E147-9F18-094D035FB0DE}"/>
              </a:ext>
            </a:extLst>
          </p:cNvPr>
          <p:cNvSpPr/>
          <p:nvPr/>
        </p:nvSpPr>
        <p:spPr>
          <a:xfrm>
            <a:off x="6242857" y="321199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4234-437F-924A-BD0D-251054719CC0}"/>
              </a:ext>
            </a:extLst>
          </p:cNvPr>
          <p:cNvSpPr/>
          <p:nvPr/>
        </p:nvSpPr>
        <p:spPr>
          <a:xfrm>
            <a:off x="6162501" y="5227974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D3B90F-593D-3C4B-B1BE-7C84F71E7EBB}"/>
              </a:ext>
            </a:extLst>
          </p:cNvPr>
          <p:cNvSpPr/>
          <p:nvPr/>
        </p:nvSpPr>
        <p:spPr>
          <a:xfrm>
            <a:off x="6501936" y="5273713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A41244-7AF6-6D4E-A3FC-A5B9F921C03F}"/>
              </a:ext>
            </a:extLst>
          </p:cNvPr>
          <p:cNvSpPr/>
          <p:nvPr/>
        </p:nvSpPr>
        <p:spPr>
          <a:xfrm>
            <a:off x="6359235" y="4974539"/>
            <a:ext cx="116378" cy="11562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9006AC-D59E-1144-9978-1BDBC2AA97C6}"/>
              </a:ext>
            </a:extLst>
          </p:cNvPr>
          <p:cNvSpPr/>
          <p:nvPr/>
        </p:nvSpPr>
        <p:spPr>
          <a:xfrm>
            <a:off x="6618314" y="4135626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09E30F-528E-A647-AFE0-157D331C9BAF}"/>
              </a:ext>
            </a:extLst>
          </p:cNvPr>
          <p:cNvSpPr/>
          <p:nvPr/>
        </p:nvSpPr>
        <p:spPr>
          <a:xfrm>
            <a:off x="5077690" y="48115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AD7F0D-03A8-B04A-93E0-F75B6D9F6914}"/>
              </a:ext>
            </a:extLst>
          </p:cNvPr>
          <p:cNvSpPr/>
          <p:nvPr/>
        </p:nvSpPr>
        <p:spPr>
          <a:xfrm>
            <a:off x="4574771" y="4077815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FAF14B-1D68-1A4A-93E6-F9A685B7BDE7}"/>
              </a:ext>
            </a:extLst>
          </p:cNvPr>
          <p:cNvSpPr/>
          <p:nvPr/>
        </p:nvSpPr>
        <p:spPr>
          <a:xfrm>
            <a:off x="5556053" y="345721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04890D-3A9B-1243-87FF-5DB76D879188}"/>
              </a:ext>
            </a:extLst>
          </p:cNvPr>
          <p:cNvSpPr/>
          <p:nvPr/>
        </p:nvSpPr>
        <p:spPr>
          <a:xfrm>
            <a:off x="5497864" y="271852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371DCD-C892-0B4E-910E-4D06E804695D}"/>
              </a:ext>
            </a:extLst>
          </p:cNvPr>
          <p:cNvSpPr/>
          <p:nvPr/>
        </p:nvSpPr>
        <p:spPr>
          <a:xfrm>
            <a:off x="6932813" y="366739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5A7278-A02E-374C-8E97-C8F9F9C37EC4}"/>
              </a:ext>
            </a:extLst>
          </p:cNvPr>
          <p:cNvSpPr/>
          <p:nvPr/>
        </p:nvSpPr>
        <p:spPr>
          <a:xfrm>
            <a:off x="5256414" y="371893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312A00-B4FB-BC4D-AA26-DC4BABA3A44A}"/>
              </a:ext>
            </a:extLst>
          </p:cNvPr>
          <p:cNvSpPr/>
          <p:nvPr/>
        </p:nvSpPr>
        <p:spPr>
          <a:xfrm>
            <a:off x="4749337" y="371271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020361-D157-8B44-A5A2-74C79205F2ED}"/>
              </a:ext>
            </a:extLst>
          </p:cNvPr>
          <p:cNvSpPr/>
          <p:nvPr/>
        </p:nvSpPr>
        <p:spPr>
          <a:xfrm>
            <a:off x="5793969" y="4393100"/>
            <a:ext cx="1246909" cy="1278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2D3F3-BD03-5B43-930E-48097B7E9E19}"/>
              </a:ext>
            </a:extLst>
          </p:cNvPr>
          <p:cNvCxnSpPr/>
          <p:nvPr/>
        </p:nvCxnSpPr>
        <p:spPr>
          <a:xfrm>
            <a:off x="6422965" y="5041589"/>
            <a:ext cx="62345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09549F-18DE-2142-BECC-684F2A34E070}"/>
              </a:ext>
            </a:extLst>
          </p:cNvPr>
          <p:cNvSpPr txBox="1"/>
          <p:nvPr/>
        </p:nvSpPr>
        <p:spPr>
          <a:xfrm>
            <a:off x="6603085" y="472082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7CE259-A448-464F-8B24-AD11DE35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76D2692-23E2-C446-BA3F-335BB58C23B3}"/>
              </a:ext>
            </a:extLst>
          </p:cNvPr>
          <p:cNvSpPr/>
          <p:nvPr/>
        </p:nvSpPr>
        <p:spPr>
          <a:xfrm>
            <a:off x="7207134" y="2899710"/>
            <a:ext cx="116378" cy="11562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050CE7-4E6E-294D-BABC-70E956CAA748}"/>
              </a:ext>
            </a:extLst>
          </p:cNvPr>
          <p:cNvSpPr/>
          <p:nvPr/>
        </p:nvSpPr>
        <p:spPr>
          <a:xfrm>
            <a:off x="6641868" y="2318271"/>
            <a:ext cx="1246909" cy="1278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E64432-CBC1-AF46-B503-0344829A9DFD}"/>
              </a:ext>
            </a:extLst>
          </p:cNvPr>
          <p:cNvCxnSpPr/>
          <p:nvPr/>
        </p:nvCxnSpPr>
        <p:spPr>
          <a:xfrm>
            <a:off x="7269480" y="2970236"/>
            <a:ext cx="62345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369566-B137-AF4D-822E-367750EE1F42}"/>
              </a:ext>
            </a:extLst>
          </p:cNvPr>
          <p:cNvSpPr txBox="1"/>
          <p:nvPr/>
        </p:nvSpPr>
        <p:spPr>
          <a:xfrm>
            <a:off x="7449600" y="2649475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DA5FA8-B360-CB4A-AA8F-6C08DF2F3873}"/>
              </a:ext>
            </a:extLst>
          </p:cNvPr>
          <p:cNvSpPr/>
          <p:nvPr/>
        </p:nvSpPr>
        <p:spPr>
          <a:xfrm>
            <a:off x="5556053" y="3457217"/>
            <a:ext cx="116378" cy="11562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E872C7-A821-7844-BFE8-D534611411C6}"/>
              </a:ext>
            </a:extLst>
          </p:cNvPr>
          <p:cNvSpPr/>
          <p:nvPr/>
        </p:nvSpPr>
        <p:spPr>
          <a:xfrm>
            <a:off x="5033815" y="2856428"/>
            <a:ext cx="1246909" cy="1278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309803-3609-DE4E-9EBF-4F150F45C5F0}"/>
              </a:ext>
            </a:extLst>
          </p:cNvPr>
          <p:cNvCxnSpPr/>
          <p:nvPr/>
        </p:nvCxnSpPr>
        <p:spPr>
          <a:xfrm>
            <a:off x="5649688" y="3524987"/>
            <a:ext cx="62345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F2F5AC-53BB-294A-B40A-20DE4F91FA8E}"/>
              </a:ext>
            </a:extLst>
          </p:cNvPr>
          <p:cNvSpPr txBox="1"/>
          <p:nvPr/>
        </p:nvSpPr>
        <p:spPr>
          <a:xfrm>
            <a:off x="5829808" y="320422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6604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/>
      <p:bldP spid="31" grpId="0" animBg="1"/>
      <p:bldP spid="35" grpId="0" animBg="1"/>
      <p:bldP spid="37" grpId="0"/>
      <p:bldP spid="38" grpId="0" animBg="1"/>
      <p:bldP spid="39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12D47-E5A2-9A4A-885A-E1AF2578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43036-6B06-F340-9182-3514B500AE2B}"/>
              </a:ext>
            </a:extLst>
          </p:cNvPr>
          <p:cNvSpPr txBox="1"/>
          <p:nvPr/>
        </p:nvSpPr>
        <p:spPr>
          <a:xfrm>
            <a:off x="614597" y="2353456"/>
            <a:ext cx="259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c(1,1))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 &lt;- 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9FAA5-15E8-5F4C-BD27-E47A10B8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23" y="936937"/>
            <a:ext cx="5608446" cy="56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12D47-E5A2-9A4A-885A-E1AF2578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43036-6B06-F340-9182-3514B500AE2B}"/>
              </a:ext>
            </a:extLst>
          </p:cNvPr>
          <p:cNvSpPr txBox="1"/>
          <p:nvPr/>
        </p:nvSpPr>
        <p:spPr>
          <a:xfrm>
            <a:off x="614597" y="2353456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0.5))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1C216F-2863-7F47-B563-CA588239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469" y="926352"/>
            <a:ext cx="56088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16E5B-FED2-3145-85D2-CE906D8F7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9C66E-1A11-BA4B-B5B0-69070EA654E1}"/>
              </a:ext>
            </a:extLst>
          </p:cNvPr>
          <p:cNvSpPr txBox="1"/>
          <p:nvPr/>
        </p:nvSpPr>
        <p:spPr>
          <a:xfrm>
            <a:off x="451691" y="4227700"/>
            <a:ext cx="1077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1F57A-A5DB-4C44-984E-32D9DA63754C}"/>
              </a:ext>
            </a:extLst>
          </p:cNvPr>
          <p:cNvSpPr txBox="1"/>
          <p:nvPr/>
        </p:nvSpPr>
        <p:spPr>
          <a:xfrm>
            <a:off x="451692" y="2079697"/>
            <a:ext cx="9921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Be introduced to </a:t>
            </a:r>
            <a:r>
              <a:rPr lang="en-GB" sz="2400" dirty="0" err="1"/>
              <a:t>spatstat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generate point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generate and edit density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be familiar with the concept of the K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be able to generate K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be able to specify K function parameters to gain a full understanding of the spatial processes in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onsolas" panose="020B0609020204030204" pitchFamily="49" charset="0"/>
              </a:rPr>
              <a:t>To generate the L function </a:t>
            </a:r>
            <a:endParaRPr lang="en-GB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12D47-E5A2-9A4A-885A-E1AF2578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43036-6B06-F340-9182-3514B500AE2B}"/>
              </a:ext>
            </a:extLst>
          </p:cNvPr>
          <p:cNvSpPr txBox="1"/>
          <p:nvPr/>
        </p:nvSpPr>
        <p:spPr>
          <a:xfrm>
            <a:off x="614597" y="2353456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Acceptance Interval: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(envelope(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fun =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correction = “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 - envelopes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3EE842-7FC6-AE4C-950C-5AF6E2E5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61" y="984098"/>
            <a:ext cx="5095130" cy="55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4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12D47-E5A2-9A4A-885A-E1AF2578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43036-6B06-F340-9182-3514B500AE2B}"/>
              </a:ext>
            </a:extLst>
          </p:cNvPr>
          <p:cNvSpPr txBox="1"/>
          <p:nvPr/>
        </p:nvSpPr>
        <p:spPr>
          <a:xfrm>
            <a:off x="614597" y="2353456"/>
            <a:ext cx="5920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Acceptance Interval: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(envelope(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fun =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correction = "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0.4))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 - envelopes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11416-94AC-344F-8671-A6C08D57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54" y="1245658"/>
            <a:ext cx="5338022" cy="53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2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12D47-E5A2-9A4A-885A-E1AF2578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43036-6B06-F340-9182-3514B500AE2B}"/>
              </a:ext>
            </a:extLst>
          </p:cNvPr>
          <p:cNvSpPr txBox="1"/>
          <p:nvPr/>
        </p:nvSpPr>
        <p:spPr>
          <a:xfrm>
            <a:off x="614598" y="2079697"/>
            <a:ext cx="6970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Acceptance Interval: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c(1,2))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(envelope(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fun =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correction = "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cs typeface="Consolas" panose="020B0609020204030204" pitchFamily="49" charset="0"/>
              </a:rPr>
              <a:t>Confindence</a:t>
            </a:r>
            <a:r>
              <a:rPr lang="en-GB" dirty="0">
                <a:cs typeface="Consolas" panose="020B0609020204030204" pitchFamily="49" charset="0"/>
              </a:rPr>
              <a:t> Interval: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Kloh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lohboot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fun =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Kest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correction = "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Kenv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The K Function - envelopes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F71AB-E88A-DF49-8EE2-11049E81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371" y="1136799"/>
            <a:ext cx="4954307" cy="53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Transformations of K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9E392-5A99-F745-AC7F-144F3CF3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02277-8C28-104C-B463-050A38A60E98}"/>
              </a:ext>
            </a:extLst>
          </p:cNvPr>
          <p:cNvSpPr txBox="1"/>
          <p:nvPr/>
        </p:nvSpPr>
        <p:spPr>
          <a:xfrm>
            <a:off x="614597" y="2353456"/>
            <a:ext cx="5920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can transform the K function to the L function: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Lenvrmax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(envelope(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fun = Lest, </a:t>
            </a: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correction = "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0.4))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Lenvrmax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840898-C355-3241-BE2D-BE8F4CEE7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767" y="936936"/>
            <a:ext cx="5148027" cy="5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Other Analyses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9E392-5A99-F745-AC7F-144F3CF3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02277-8C28-104C-B463-050A38A60E98}"/>
              </a:ext>
            </a:extLst>
          </p:cNvPr>
          <p:cNvSpPr txBox="1"/>
          <p:nvPr/>
        </p:nvSpPr>
        <p:spPr>
          <a:xfrm>
            <a:off x="614597" y="2353456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Allstats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pp.inf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GB" dirty="0" err="1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Allstats</a:t>
            </a:r>
            <a:r>
              <a:rPr lang="en-GB" dirty="0">
                <a:solidFill>
                  <a:srgbClr val="031F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68251E-9CB9-804A-A50C-D0B9A1C47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695" y="914010"/>
            <a:ext cx="5016106" cy="5433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B156D-896A-6E42-A140-E20D910B7669}"/>
              </a:ext>
            </a:extLst>
          </p:cNvPr>
          <p:cNvSpPr txBox="1"/>
          <p:nvPr/>
        </p:nvSpPr>
        <p:spPr>
          <a:xfrm>
            <a:off x="614597" y="4053070"/>
            <a:ext cx="5576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cs typeface="Consolas" panose="020B0609020204030204" pitchFamily="49" charset="0"/>
              </a:rPr>
              <a:t>Spatstat</a:t>
            </a:r>
            <a:r>
              <a:rPr lang="en-GB" dirty="0">
                <a:cs typeface="Consolas" panose="020B0609020204030204" pitchFamily="49" charset="0"/>
              </a:rPr>
              <a:t> can be used to ask a wide variety of statistical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cs typeface="Consolas" panose="020B0609020204030204" pitchFamily="49" charset="0"/>
              </a:rPr>
              <a:t>E.g. functions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cs typeface="Consolas" panose="020B0609020204030204" pitchFamily="49" charset="0"/>
              </a:rPr>
              <a:t>Point pattern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cs typeface="Consolas" panose="020B0609020204030204" pitchFamily="49" charset="0"/>
              </a:rPr>
              <a:t>Permutation tests for differences between groups of point patterns</a:t>
            </a: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rgbClr val="031F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4DCA04FA-8EBD-D343-80DB-F0D33AD6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C51523-E441-AC43-86CC-7C2CA216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A9437-CCCA-CD49-9808-24E42ED95DCA}"/>
              </a:ext>
            </a:extLst>
          </p:cNvPr>
          <p:cNvSpPr txBox="1"/>
          <p:nvPr/>
        </p:nvSpPr>
        <p:spPr>
          <a:xfrm>
            <a:off x="289811" y="1308341"/>
            <a:ext cx="7232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specific questions?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Contact:</a:t>
            </a:r>
          </a:p>
          <a:p>
            <a:r>
              <a:rPr lang="en-US" sz="2400" dirty="0">
                <a:solidFill>
                  <a:schemeClr val="bg1"/>
                </a:solidFill>
              </a:rPr>
              <a:t>Shaun.Keegan@Liverpool.ac.uk</a:t>
            </a: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SP_Keegan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Presentation and Code Files: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rgbClr val="ECF0F8"/>
              </a:solidFill>
            </a:endParaRPr>
          </a:p>
          <a:p>
            <a:r>
              <a:rPr lang="en-US" sz="2400" dirty="0">
                <a:solidFill>
                  <a:srgbClr val="ECF0F8"/>
                </a:solidFill>
              </a:rPr>
              <a:t>https://github.com/shaunkeegan/intro_to_spatstat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7033D8-9E70-B74D-BC00-A09192C4836C}"/>
              </a:ext>
            </a:extLst>
          </p:cNvPr>
          <p:cNvSpPr/>
          <p:nvPr/>
        </p:nvSpPr>
        <p:spPr>
          <a:xfrm>
            <a:off x="6535711" y="1458243"/>
            <a:ext cx="5382512" cy="35784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 dirty="0"/>
          </a:p>
          <a:p>
            <a:pPr algn="ctr"/>
            <a:endParaRPr lang="en-GB" sz="2000" b="1" dirty="0"/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WANT TO LEARN MORE ABOUT MANAGING SPATIAL DATA IN R?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BES QUANTITATIVE ECOLOGY SIG WILL BE HOSTING AN EVENT THIS AUTUMN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FOLLOW OUR TWITTER FOR FURTHER INFORMATION - @</a:t>
            </a:r>
            <a:r>
              <a:rPr lang="en-GB" b="1" dirty="0"/>
              <a:t>BES_QE_SIG</a:t>
            </a:r>
            <a:r>
              <a:rPr lang="en-GB" sz="2000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34367-5D00-064C-846D-C1098037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776" y="1575830"/>
            <a:ext cx="1704462" cy="8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16E5B-FED2-3145-85D2-CE906D8F7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B8033-5D98-6D4D-BFE4-B1FB80B4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079697"/>
            <a:ext cx="5397500" cy="388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21F0BC-0D75-B443-BF8B-9FAAB187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06" y="2070916"/>
            <a:ext cx="4419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AC1E-B503-DC4F-B759-010269EB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876" y="1179576"/>
            <a:ext cx="3543300" cy="510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87FFB-C4FC-CF4D-99B0-B59CAB42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53" y="2545450"/>
            <a:ext cx="2482950" cy="3736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DCB2A5-F1E7-C646-8569-1D2D68981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4763C-5251-2F46-8505-73C556CF6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850" y="1179576"/>
            <a:ext cx="5114065" cy="51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Before the Session…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16E5B-FED2-3145-85D2-CE906D8F7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D6267-C058-D349-8541-8415CBF4C835}"/>
              </a:ext>
            </a:extLst>
          </p:cNvPr>
          <p:cNvSpPr txBox="1"/>
          <p:nvPr/>
        </p:nvSpPr>
        <p:spPr>
          <a:xfrm>
            <a:off x="451692" y="2079697"/>
            <a:ext cx="6084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Should have installed the package </a:t>
            </a:r>
            <a:r>
              <a:rPr lang="en-GB" sz="2400" dirty="0" err="1"/>
              <a:t>spatstat</a:t>
            </a:r>
            <a:r>
              <a:rPr lang="en-GB" sz="2400" dirty="0"/>
              <a:t>:</a:t>
            </a:r>
          </a:p>
          <a:p>
            <a:pPr lvl="1"/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spatstat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BCADC0-29F2-E049-879D-707C3A7A4193}"/>
              </a:ext>
            </a:extLst>
          </p:cNvPr>
          <p:cNvSpPr txBox="1">
            <a:spLocks/>
          </p:cNvSpPr>
          <p:nvPr/>
        </p:nvSpPr>
        <p:spPr>
          <a:xfrm>
            <a:off x="298253" y="3281570"/>
            <a:ext cx="10515600" cy="780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spatstat</a:t>
            </a:r>
            <a:r>
              <a:rPr lang="en-US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9C66E-1A11-BA4B-B5B0-69070EA654E1}"/>
              </a:ext>
            </a:extLst>
          </p:cNvPr>
          <p:cNvSpPr txBox="1"/>
          <p:nvPr/>
        </p:nvSpPr>
        <p:spPr>
          <a:xfrm>
            <a:off x="451691" y="4227700"/>
            <a:ext cx="107759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Spatstat</a:t>
            </a:r>
            <a:r>
              <a:rPr lang="en-GB" sz="2400" dirty="0"/>
              <a:t> is exceptionally 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Easy to generate a number of visual outputs to analyse 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Powerful tool and accessible to beginners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8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5" y="2079697"/>
            <a:ext cx="4454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will use data of Brucellosis cases in Benin: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1F4C32-70BA-B54C-81C8-81B140C63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40" y="957234"/>
            <a:ext cx="5264383" cy="5251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AF7449-A116-0E48-9C7C-F012871D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2" y="2513991"/>
            <a:ext cx="3480167" cy="277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E8A07-3C04-A44D-B990-0B86E61F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592" y="2856779"/>
            <a:ext cx="2011761" cy="3114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64CC0-21BF-D148-B605-6832479084DE}"/>
              </a:ext>
            </a:extLst>
          </p:cNvPr>
          <p:cNvSpPr txBox="1"/>
          <p:nvPr/>
        </p:nvSpPr>
        <p:spPr>
          <a:xfrm>
            <a:off x="298253" y="5463042"/>
            <a:ext cx="5019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Campbell LP, Finley AO, Benbow ME, </a:t>
            </a:r>
            <a:r>
              <a:rPr lang="en-GB" sz="1200" dirty="0" err="1"/>
              <a:t>Gronseth</a:t>
            </a:r>
            <a:r>
              <a:rPr lang="en-GB" sz="1200" dirty="0"/>
              <a:t> J, Small P, Johnson RC, </a:t>
            </a:r>
            <a:r>
              <a:rPr lang="en-GB" sz="1200" dirty="0" err="1"/>
              <a:t>Sopoh</a:t>
            </a:r>
            <a:r>
              <a:rPr lang="en-GB" sz="1200" dirty="0"/>
              <a:t> GE, Merritt RM, Williamson H, Qi J (2015) Spatial analysis of anthropogenic landscape disturbance and </a:t>
            </a:r>
            <a:r>
              <a:rPr lang="en-GB" sz="1200" dirty="0" err="1"/>
              <a:t>Buruli</a:t>
            </a:r>
            <a:r>
              <a:rPr lang="en-GB" sz="1200" dirty="0"/>
              <a:t> ulcer disease in Benin. PLOS Neglected Tropical Diseases 9(10): e0004123. </a:t>
            </a:r>
            <a:r>
              <a:rPr lang="en-GB" sz="1200" dirty="0">
                <a:hlinkClick r:id="rId7"/>
              </a:rPr>
              <a:t>https://doi.org/10.1371/journal.pntd.0004123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4611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CA8B-F505-9643-8059-01603395C354}"/>
              </a:ext>
            </a:extLst>
          </p:cNvPr>
          <p:cNvSpPr txBox="1"/>
          <p:nvPr/>
        </p:nvSpPr>
        <p:spPr>
          <a:xfrm>
            <a:off x="473725" y="2079697"/>
            <a:ext cx="56300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Consolas" panose="020B0609020204030204" pitchFamily="49" charset="0"/>
              </a:rPr>
              <a:t>We will use data of Brucellosis cases in Benin: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(”…")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BU_data.csv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header = T)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View(data)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data$Infec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ifelse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data$BU_TOT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0, 1, 0)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datInf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data[which (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data$Infec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1),]</a:t>
            </a:r>
          </a:p>
          <a:p>
            <a:endParaRPr lang="en-GB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D359B-0265-AE47-B0F8-E92CF8AC8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654" y="1044702"/>
            <a:ext cx="5054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What is a Point Pattern?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58B9A47D-FD09-2745-A522-7F3B1CD101A4}"/>
              </a:ext>
            </a:extLst>
          </p:cNvPr>
          <p:cNvSpPr/>
          <p:nvPr/>
        </p:nvSpPr>
        <p:spPr>
          <a:xfrm>
            <a:off x="4164676" y="2267712"/>
            <a:ext cx="3416531" cy="34747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7550B8-DEA4-4449-A5FD-9089FC229432}"/>
              </a:ext>
            </a:extLst>
          </p:cNvPr>
          <p:cNvSpPr/>
          <p:nvPr/>
        </p:nvSpPr>
        <p:spPr>
          <a:xfrm>
            <a:off x="6334298" y="259432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4107F-D562-3F4F-9EFF-476F11215731}"/>
              </a:ext>
            </a:extLst>
          </p:cNvPr>
          <p:cNvSpPr/>
          <p:nvPr/>
        </p:nvSpPr>
        <p:spPr>
          <a:xfrm>
            <a:off x="4632960" y="287709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F45674-A31A-5548-ACDC-BACBEC756619}"/>
              </a:ext>
            </a:extLst>
          </p:cNvPr>
          <p:cNvSpPr/>
          <p:nvPr/>
        </p:nvSpPr>
        <p:spPr>
          <a:xfrm>
            <a:off x="5178829" y="30779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7EC348-ACD5-954B-A704-FBE28CE95A13}"/>
              </a:ext>
            </a:extLst>
          </p:cNvPr>
          <p:cNvSpPr/>
          <p:nvPr/>
        </p:nvSpPr>
        <p:spPr>
          <a:xfrm>
            <a:off x="5999018" y="311740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3D8F9-C3F8-A54F-992C-43F5E1D2D379}"/>
              </a:ext>
            </a:extLst>
          </p:cNvPr>
          <p:cNvSpPr/>
          <p:nvPr/>
        </p:nvSpPr>
        <p:spPr>
          <a:xfrm>
            <a:off x="5198225" y="391922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2E3BD4-A20E-CA4C-9196-237021889038}"/>
              </a:ext>
            </a:extLst>
          </p:cNvPr>
          <p:cNvSpPr/>
          <p:nvPr/>
        </p:nvSpPr>
        <p:spPr>
          <a:xfrm>
            <a:off x="6107083" y="3718938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86A05E-A575-EA48-8934-694216D7A4FE}"/>
              </a:ext>
            </a:extLst>
          </p:cNvPr>
          <p:cNvSpPr/>
          <p:nvPr/>
        </p:nvSpPr>
        <p:spPr>
          <a:xfrm>
            <a:off x="7207134" y="289971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4A526E-1CE3-E147-9F18-094D035FB0DE}"/>
              </a:ext>
            </a:extLst>
          </p:cNvPr>
          <p:cNvSpPr/>
          <p:nvPr/>
        </p:nvSpPr>
        <p:spPr>
          <a:xfrm>
            <a:off x="6242857" y="321199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4234-437F-924A-BD0D-251054719CC0}"/>
              </a:ext>
            </a:extLst>
          </p:cNvPr>
          <p:cNvSpPr/>
          <p:nvPr/>
        </p:nvSpPr>
        <p:spPr>
          <a:xfrm>
            <a:off x="6162501" y="5227974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D3B90F-593D-3C4B-B1BE-7C84F71E7EBB}"/>
              </a:ext>
            </a:extLst>
          </p:cNvPr>
          <p:cNvSpPr/>
          <p:nvPr/>
        </p:nvSpPr>
        <p:spPr>
          <a:xfrm>
            <a:off x="6501936" y="5273713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A41244-7AF6-6D4E-A3FC-A5B9F921C03F}"/>
              </a:ext>
            </a:extLst>
          </p:cNvPr>
          <p:cNvSpPr/>
          <p:nvPr/>
        </p:nvSpPr>
        <p:spPr>
          <a:xfrm>
            <a:off x="6359235" y="497453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9006AC-D59E-1144-9978-1BDBC2AA97C6}"/>
              </a:ext>
            </a:extLst>
          </p:cNvPr>
          <p:cNvSpPr/>
          <p:nvPr/>
        </p:nvSpPr>
        <p:spPr>
          <a:xfrm>
            <a:off x="6618314" y="4135626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09E30F-528E-A647-AFE0-157D331C9BAF}"/>
              </a:ext>
            </a:extLst>
          </p:cNvPr>
          <p:cNvSpPr/>
          <p:nvPr/>
        </p:nvSpPr>
        <p:spPr>
          <a:xfrm>
            <a:off x="5077690" y="4811581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AD7F0D-03A8-B04A-93E0-F75B6D9F6914}"/>
              </a:ext>
            </a:extLst>
          </p:cNvPr>
          <p:cNvSpPr/>
          <p:nvPr/>
        </p:nvSpPr>
        <p:spPr>
          <a:xfrm>
            <a:off x="4574771" y="4077815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FAF14B-1D68-1A4A-93E6-F9A685B7BDE7}"/>
              </a:ext>
            </a:extLst>
          </p:cNvPr>
          <p:cNvSpPr/>
          <p:nvPr/>
        </p:nvSpPr>
        <p:spPr>
          <a:xfrm>
            <a:off x="5556053" y="345721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04890D-3A9B-1243-87FF-5DB76D879188}"/>
              </a:ext>
            </a:extLst>
          </p:cNvPr>
          <p:cNvSpPr/>
          <p:nvPr/>
        </p:nvSpPr>
        <p:spPr>
          <a:xfrm>
            <a:off x="5497864" y="2718520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371DCD-C892-0B4E-910E-4D06E804695D}"/>
              </a:ext>
            </a:extLst>
          </p:cNvPr>
          <p:cNvSpPr/>
          <p:nvPr/>
        </p:nvSpPr>
        <p:spPr>
          <a:xfrm>
            <a:off x="6932813" y="3667399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5A7278-A02E-374C-8E97-C8F9F9C37EC4}"/>
              </a:ext>
            </a:extLst>
          </p:cNvPr>
          <p:cNvSpPr/>
          <p:nvPr/>
        </p:nvSpPr>
        <p:spPr>
          <a:xfrm>
            <a:off x="5256414" y="3718937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312A00-B4FB-BC4D-AA26-DC4BABA3A44A}"/>
              </a:ext>
            </a:extLst>
          </p:cNvPr>
          <p:cNvSpPr/>
          <p:nvPr/>
        </p:nvSpPr>
        <p:spPr>
          <a:xfrm>
            <a:off x="4749337" y="3712712"/>
            <a:ext cx="116378" cy="11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0D083F-FF01-9249-B15C-1E8EB4F4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53" y="877824"/>
            <a:ext cx="10515600" cy="1201873"/>
          </a:xfrm>
        </p:spPr>
        <p:txBody>
          <a:bodyPr>
            <a:normAutofit/>
          </a:bodyPr>
          <a:lstStyle/>
          <a:p>
            <a:r>
              <a:rPr lang="en-US" dirty="0"/>
              <a:t>Creating a Point Pattern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7824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Introduction to Spatial Data Exploration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spatstat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rgbClr val="031F73"/>
          </a:solidFill>
          <a:ln>
            <a:solidFill>
              <a:srgbClr val="031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4" y="176702"/>
            <a:ext cx="2208739" cy="513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69F42-C861-214F-BC48-A9FAD416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2" y="59113"/>
            <a:ext cx="1518503" cy="7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98481-6331-5743-B2FB-CE5F8510075A}"/>
              </a:ext>
            </a:extLst>
          </p:cNvPr>
          <p:cNvSpPr txBox="1"/>
          <p:nvPr/>
        </p:nvSpPr>
        <p:spPr>
          <a:xfrm>
            <a:off x="451693" y="2079697"/>
            <a:ext cx="79782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create a point pattern we need: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X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Window – the boundary that all X and Y coordinates fall within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R we set our window for square or rectangular areas simply by:</a:t>
            </a:r>
          </a:p>
          <a:p>
            <a:r>
              <a:rPr lang="en-GB" dirty="0">
                <a:latin typeface="Lucida Console" panose="020B0609040504020204" pitchFamily="49" charset="0"/>
              </a:rPr>
              <a:t>	</a:t>
            </a:r>
          </a:p>
          <a:p>
            <a:r>
              <a:rPr lang="en-GB" dirty="0">
                <a:solidFill>
                  <a:srgbClr val="002060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as.owin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(c(x1, x2, y1, y2))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[DON’T CODE THIS]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more complex areas, e.g. a country, we would need to upload a </a:t>
            </a:r>
            <a:r>
              <a:rPr lang="en-GB" b="1" dirty="0"/>
              <a:t>shape file</a:t>
            </a:r>
            <a:r>
              <a:rPr lang="en-GB" dirty="0"/>
              <a:t>. For now we will use a subset of our data to do some initial analyses. </a:t>
            </a:r>
          </a:p>
          <a:p>
            <a:pPr lvl="1"/>
            <a:r>
              <a:rPr lang="en-GB" dirty="0"/>
              <a:t>	</a:t>
            </a:r>
          </a:p>
          <a:p>
            <a:pPr lvl="1"/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win &lt;- </a:t>
            </a:r>
            <a:r>
              <a:rPr lang="en-GB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as.owin</a:t>
            </a:r>
            <a:r>
              <a:rPr lang="en-GB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(c(1.7, 2.6, 6.5, 7.2))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5C2C0E-E529-C847-B417-33B4A8C37230}"/>
              </a:ext>
            </a:extLst>
          </p:cNvPr>
          <p:cNvSpPr/>
          <p:nvPr/>
        </p:nvSpPr>
        <p:spPr>
          <a:xfrm>
            <a:off x="8905129" y="1500828"/>
            <a:ext cx="1908724" cy="1752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510BB-B464-E743-A017-3CAF00972F5C}"/>
              </a:ext>
            </a:extLst>
          </p:cNvPr>
          <p:cNvSpPr txBox="1"/>
          <p:nvPr/>
        </p:nvSpPr>
        <p:spPr>
          <a:xfrm>
            <a:off x="8734210" y="33507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653DE-D30D-6A4E-9BD8-F3EF5FB068FB}"/>
              </a:ext>
            </a:extLst>
          </p:cNvPr>
          <p:cNvSpPr txBox="1"/>
          <p:nvPr/>
        </p:nvSpPr>
        <p:spPr>
          <a:xfrm>
            <a:off x="8420752" y="130582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4293A-CEE5-434C-8E75-ADE00621E21A}"/>
              </a:ext>
            </a:extLst>
          </p:cNvPr>
          <p:cNvSpPr txBox="1"/>
          <p:nvPr/>
        </p:nvSpPr>
        <p:spPr>
          <a:xfrm>
            <a:off x="8429986" y="30046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96880-526A-B046-A0F2-E8B196B3C8C8}"/>
              </a:ext>
            </a:extLst>
          </p:cNvPr>
          <p:cNvSpPr txBox="1"/>
          <p:nvPr/>
        </p:nvSpPr>
        <p:spPr>
          <a:xfrm>
            <a:off x="10613317" y="33507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8923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15272</TotalTime>
  <Words>1060</Words>
  <Application>Microsoft Macintosh PowerPoint</Application>
  <PresentationFormat>Widescreen</PresentationFormat>
  <Paragraphs>222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Courier</vt:lpstr>
      <vt:lpstr>Lucida Console</vt:lpstr>
      <vt:lpstr>Office Theme</vt:lpstr>
      <vt:lpstr>Introduction to Spatial Data Exploration using spatstat</vt:lpstr>
      <vt:lpstr>Learning Outcomes</vt:lpstr>
      <vt:lpstr>Introduction</vt:lpstr>
      <vt:lpstr>Resources</vt:lpstr>
      <vt:lpstr>Before the Session…</vt:lpstr>
      <vt:lpstr>Data</vt:lpstr>
      <vt:lpstr>Data</vt:lpstr>
      <vt:lpstr>What is a Point Pattern?</vt:lpstr>
      <vt:lpstr>Creating a Point Pattern</vt:lpstr>
      <vt:lpstr>Plotting your Point Patten</vt:lpstr>
      <vt:lpstr>Overlaying your Infection Point Patten</vt:lpstr>
      <vt:lpstr>Density</vt:lpstr>
      <vt:lpstr>Density</vt:lpstr>
      <vt:lpstr>Density</vt:lpstr>
      <vt:lpstr>The K Function</vt:lpstr>
      <vt:lpstr>The K Function</vt:lpstr>
      <vt:lpstr>The K Function</vt:lpstr>
      <vt:lpstr>The K Function</vt:lpstr>
      <vt:lpstr>The K Function</vt:lpstr>
      <vt:lpstr>The K Function - envelopes</vt:lpstr>
      <vt:lpstr>The K Function - envelopes</vt:lpstr>
      <vt:lpstr>The K Function - envelopes</vt:lpstr>
      <vt:lpstr>Transformations of K</vt:lpstr>
      <vt:lpstr>Other Analyses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Transmission mode and the impact on spatial distribution</dc:title>
  <dc:creator>Keegan, Shaun</dc:creator>
  <cp:lastModifiedBy>Keegan, Shaun</cp:lastModifiedBy>
  <cp:revision>176</cp:revision>
  <dcterms:created xsi:type="dcterms:W3CDTF">2017-03-11T20:36:19Z</dcterms:created>
  <dcterms:modified xsi:type="dcterms:W3CDTF">2018-06-02T12:00:40Z</dcterms:modified>
</cp:coreProperties>
</file>